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56" r:id="rId2"/>
  </p:sldIdLst>
  <p:sldSz cx="9601200" cy="70866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948" y="51"/>
      </p:cViewPr>
      <p:guideLst>
        <p:guide orient="horz" pos="22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0">
            <a:extLst>
              <a:ext uri="{FF2B5EF4-FFF2-40B4-BE49-F238E27FC236}">
                <a16:creationId xmlns:a16="http://schemas.microsoft.com/office/drawing/2014/main" id="{5E8AD46A-E62B-4B17-9C9E-AE8493CDA6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70825" y="1545118"/>
            <a:ext cx="4291536" cy="4214322"/>
          </a:xfrm>
          <a:prstGeom prst="ellipse">
            <a:avLst/>
          </a:prstGeom>
          <a:solidFill>
            <a:srgbClr val="FFFFFF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6" name="Oval 38">
            <a:extLst>
              <a:ext uri="{FF2B5EF4-FFF2-40B4-BE49-F238E27FC236}">
                <a16:creationId xmlns:a16="http://schemas.microsoft.com/office/drawing/2014/main" id="{D2BD9C0E-B525-4993-809C-FA6E554A489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7324" y="1547204"/>
            <a:ext cx="4295037" cy="4216527"/>
          </a:xfrm>
          <a:prstGeom prst="ellipse">
            <a:avLst/>
          </a:prstGeom>
          <a:noFill/>
          <a:ln w="34925" cap="flat">
            <a:solidFill>
              <a:schemeClr val="accent2"/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7C311CCB-0D0B-479C-8E8D-08433A4E0A70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83850" y="1033918"/>
            <a:ext cx="7644956" cy="547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F45C22A1-825F-4AAF-83B1-222C876C9CC8}"/>
              </a:ext>
            </a:extLst>
          </p:cNvPr>
          <p:cNvSpPr>
            <a:spLocks/>
          </p:cNvSpPr>
          <p:nvPr userDrawn="1"/>
        </p:nvSpPr>
        <p:spPr bwMode="auto">
          <a:xfrm rot="1701887">
            <a:off x="6960049" y="4370211"/>
            <a:ext cx="1036130" cy="315207"/>
          </a:xfrm>
          <a:custGeom>
            <a:avLst/>
            <a:gdLst>
              <a:gd name="T0" fmla="*/ 424 w 592"/>
              <a:gd name="T1" fmla="*/ 183 h 183"/>
              <a:gd name="T2" fmla="*/ 0 w 592"/>
              <a:gd name="T3" fmla="*/ 37 h 183"/>
              <a:gd name="T4" fmla="*/ 592 w 592"/>
              <a:gd name="T5" fmla="*/ 0 h 183"/>
              <a:gd name="T6" fmla="*/ 424 w 592"/>
              <a:gd name="T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92" h="183">
                <a:moveTo>
                  <a:pt x="424" y="183"/>
                </a:moveTo>
                <a:lnTo>
                  <a:pt x="0" y="37"/>
                </a:lnTo>
                <a:lnTo>
                  <a:pt x="592" y="0"/>
                </a:lnTo>
                <a:lnTo>
                  <a:pt x="424" y="1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9FA41EFB-3013-4962-A247-C9C3511B12F0}"/>
              </a:ext>
            </a:extLst>
          </p:cNvPr>
          <p:cNvSpPr>
            <a:spLocks/>
          </p:cNvSpPr>
          <p:nvPr userDrawn="1"/>
        </p:nvSpPr>
        <p:spPr bwMode="auto">
          <a:xfrm rot="1248188">
            <a:off x="1967488" y="4878100"/>
            <a:ext cx="932867" cy="750983"/>
          </a:xfrm>
          <a:custGeom>
            <a:avLst/>
            <a:gdLst>
              <a:gd name="T0" fmla="*/ 184 w 533"/>
              <a:gd name="T1" fmla="*/ 436 h 436"/>
              <a:gd name="T2" fmla="*/ 533 w 533"/>
              <a:gd name="T3" fmla="*/ 0 h 436"/>
              <a:gd name="T4" fmla="*/ 0 w 533"/>
              <a:gd name="T5" fmla="*/ 381 h 436"/>
              <a:gd name="T6" fmla="*/ 184 w 533"/>
              <a:gd name="T7" fmla="*/ 436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3" h="436">
                <a:moveTo>
                  <a:pt x="184" y="436"/>
                </a:moveTo>
                <a:lnTo>
                  <a:pt x="533" y="0"/>
                </a:lnTo>
                <a:lnTo>
                  <a:pt x="0" y="381"/>
                </a:lnTo>
                <a:lnTo>
                  <a:pt x="184" y="43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17" name="Line 14">
            <a:extLst>
              <a:ext uri="{FF2B5EF4-FFF2-40B4-BE49-F238E27FC236}">
                <a16:creationId xmlns:a16="http://schemas.microsoft.com/office/drawing/2014/main" id="{09D1DE2E-7555-4E44-8583-E80EAD9D8C8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098252" y="5420966"/>
            <a:ext cx="318540" cy="74065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18" name="Line 15">
            <a:extLst>
              <a:ext uri="{FF2B5EF4-FFF2-40B4-BE49-F238E27FC236}">
                <a16:creationId xmlns:a16="http://schemas.microsoft.com/office/drawing/2014/main" id="{8C7AC87C-430C-4066-9888-CE2FDBCFF95E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7721955" y="5553593"/>
            <a:ext cx="15752" cy="263533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19" name="Line 16">
            <a:extLst>
              <a:ext uri="{FF2B5EF4-FFF2-40B4-BE49-F238E27FC236}">
                <a16:creationId xmlns:a16="http://schemas.microsoft.com/office/drawing/2014/main" id="{5810DB9A-BA8B-45E2-A977-DFB8EE03CF33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7905373" y="4170787"/>
            <a:ext cx="79115" cy="351064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20" name="Line 17">
            <a:extLst>
              <a:ext uri="{FF2B5EF4-FFF2-40B4-BE49-F238E27FC236}">
                <a16:creationId xmlns:a16="http://schemas.microsoft.com/office/drawing/2014/main" id="{B3B14A9A-1BD0-4D52-B642-F67903A1846E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8187514" y="4521855"/>
            <a:ext cx="285286" cy="218750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21" name="Line 18">
            <a:extLst>
              <a:ext uri="{FF2B5EF4-FFF2-40B4-BE49-F238E27FC236}">
                <a16:creationId xmlns:a16="http://schemas.microsoft.com/office/drawing/2014/main" id="{D0119877-6F0C-4013-9AEE-4E0A96047BF4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6853847" y="5234943"/>
            <a:ext cx="404301" cy="382381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22" name="Line 19">
            <a:extLst>
              <a:ext uri="{FF2B5EF4-FFF2-40B4-BE49-F238E27FC236}">
                <a16:creationId xmlns:a16="http://schemas.microsoft.com/office/drawing/2014/main" id="{0163AFE2-3159-434E-A97A-4EC8B7F4E46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61035" y="6204675"/>
            <a:ext cx="50757" cy="299704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441EC2FF-13CA-4B93-8735-F90FA7F7B8F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44570" y="5956644"/>
            <a:ext cx="843606" cy="366880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24" name="Line 21">
            <a:extLst>
              <a:ext uri="{FF2B5EF4-FFF2-40B4-BE49-F238E27FC236}">
                <a16:creationId xmlns:a16="http://schemas.microsoft.com/office/drawing/2014/main" id="{56587B74-61FB-41D9-9FF6-5701B10D93B7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363410" y="6034154"/>
            <a:ext cx="386799" cy="447834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25" name="Line 22">
            <a:extLst>
              <a:ext uri="{FF2B5EF4-FFF2-40B4-BE49-F238E27FC236}">
                <a16:creationId xmlns:a16="http://schemas.microsoft.com/office/drawing/2014/main" id="{984C06E3-102D-4A39-BBFD-2074C265182B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218143" y="5594932"/>
            <a:ext cx="456808" cy="84400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26" name="Line 23">
            <a:extLst>
              <a:ext uri="{FF2B5EF4-FFF2-40B4-BE49-F238E27FC236}">
                <a16:creationId xmlns:a16="http://schemas.microsoft.com/office/drawing/2014/main" id="{FABF341A-F871-480F-8A98-3829226CBD62}"/>
              </a:ext>
            </a:extLst>
          </p:cNvPr>
          <p:cNvSpPr>
            <a:spLocks noChangeShapeType="1"/>
          </p:cNvSpPr>
          <p:nvPr userDrawn="1"/>
        </p:nvSpPr>
        <p:spPr bwMode="auto">
          <a:xfrm flipH="1" flipV="1">
            <a:off x="1235645" y="4702710"/>
            <a:ext cx="561820" cy="651082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27" name="Line 24">
            <a:extLst>
              <a:ext uri="{FF2B5EF4-FFF2-40B4-BE49-F238E27FC236}">
                <a16:creationId xmlns:a16="http://schemas.microsoft.com/office/drawing/2014/main" id="{01266212-6E5A-4F69-A849-C36C0BDEA31A}"/>
              </a:ext>
            </a:extLst>
          </p:cNvPr>
          <p:cNvSpPr>
            <a:spLocks noChangeShapeType="1"/>
          </p:cNvSpPr>
          <p:nvPr userDrawn="1"/>
        </p:nvSpPr>
        <p:spPr bwMode="auto">
          <a:xfrm flipH="1" flipV="1">
            <a:off x="1813217" y="4328941"/>
            <a:ext cx="141768" cy="909447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33" name="Freeform 30">
            <a:extLst>
              <a:ext uri="{FF2B5EF4-FFF2-40B4-BE49-F238E27FC236}">
                <a16:creationId xmlns:a16="http://schemas.microsoft.com/office/drawing/2014/main" id="{7C7395F1-F941-43CB-B7AD-27C91262DA35}"/>
              </a:ext>
            </a:extLst>
          </p:cNvPr>
          <p:cNvSpPr>
            <a:spLocks/>
          </p:cNvSpPr>
          <p:nvPr userDrawn="1"/>
        </p:nvSpPr>
        <p:spPr bwMode="auto">
          <a:xfrm>
            <a:off x="2630568" y="3223136"/>
            <a:ext cx="1480685" cy="909447"/>
          </a:xfrm>
          <a:custGeom>
            <a:avLst/>
            <a:gdLst>
              <a:gd name="T0" fmla="*/ 846 w 846"/>
              <a:gd name="T1" fmla="*/ 266 h 528"/>
              <a:gd name="T2" fmla="*/ 0 w 846"/>
              <a:gd name="T3" fmla="*/ 528 h 528"/>
              <a:gd name="T4" fmla="*/ 51 w 846"/>
              <a:gd name="T5" fmla="*/ 0 h 528"/>
              <a:gd name="T6" fmla="*/ 846 w 846"/>
              <a:gd name="T7" fmla="*/ 266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6" h="528">
                <a:moveTo>
                  <a:pt x="846" y="266"/>
                </a:moveTo>
                <a:lnTo>
                  <a:pt x="0" y="528"/>
                </a:lnTo>
                <a:lnTo>
                  <a:pt x="51" y="0"/>
                </a:lnTo>
                <a:lnTo>
                  <a:pt x="846" y="266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951EA5E0-6DA0-4BEF-B33C-5A08F98108E7}"/>
              </a:ext>
            </a:extLst>
          </p:cNvPr>
          <p:cNvSpPr>
            <a:spLocks/>
          </p:cNvSpPr>
          <p:nvPr userDrawn="1"/>
        </p:nvSpPr>
        <p:spPr bwMode="auto">
          <a:xfrm>
            <a:off x="2943858" y="1865855"/>
            <a:ext cx="1349419" cy="1260825"/>
          </a:xfrm>
          <a:custGeom>
            <a:avLst/>
            <a:gdLst>
              <a:gd name="T0" fmla="*/ 771 w 771"/>
              <a:gd name="T1" fmla="*/ 732 h 732"/>
              <a:gd name="T2" fmla="*/ 0 w 771"/>
              <a:gd name="T3" fmla="*/ 260 h 732"/>
              <a:gd name="T4" fmla="*/ 431 w 771"/>
              <a:gd name="T5" fmla="*/ 0 h 732"/>
              <a:gd name="T6" fmla="*/ 771 w 771"/>
              <a:gd name="T7" fmla="*/ 732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1" h="732">
                <a:moveTo>
                  <a:pt x="771" y="732"/>
                </a:moveTo>
                <a:lnTo>
                  <a:pt x="0" y="260"/>
                </a:lnTo>
                <a:lnTo>
                  <a:pt x="431" y="0"/>
                </a:lnTo>
                <a:lnTo>
                  <a:pt x="771" y="732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8F1FDF8F-D34B-4A41-9C88-0A0A418CAEA5}"/>
              </a:ext>
            </a:extLst>
          </p:cNvPr>
          <p:cNvSpPr>
            <a:spLocks/>
          </p:cNvSpPr>
          <p:nvPr userDrawn="1"/>
        </p:nvSpPr>
        <p:spPr bwMode="auto">
          <a:xfrm>
            <a:off x="4365036" y="1585098"/>
            <a:ext cx="910114" cy="1321110"/>
          </a:xfrm>
          <a:custGeom>
            <a:avLst/>
            <a:gdLst>
              <a:gd name="T0" fmla="*/ 238 w 520"/>
              <a:gd name="T1" fmla="*/ 767 h 767"/>
              <a:gd name="T2" fmla="*/ 0 w 520"/>
              <a:gd name="T3" fmla="*/ 0 h 767"/>
              <a:gd name="T4" fmla="*/ 520 w 520"/>
              <a:gd name="T5" fmla="*/ 2 h 767"/>
              <a:gd name="T6" fmla="*/ 238 w 520"/>
              <a:gd name="T7" fmla="*/ 767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0" h="767">
                <a:moveTo>
                  <a:pt x="238" y="767"/>
                </a:moveTo>
                <a:lnTo>
                  <a:pt x="0" y="0"/>
                </a:lnTo>
                <a:lnTo>
                  <a:pt x="520" y="2"/>
                </a:lnTo>
                <a:lnTo>
                  <a:pt x="238" y="767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36" name="Freeform 33">
            <a:extLst>
              <a:ext uri="{FF2B5EF4-FFF2-40B4-BE49-F238E27FC236}">
                <a16:creationId xmlns:a16="http://schemas.microsoft.com/office/drawing/2014/main" id="{B8841A4B-D07C-4F7E-AD0C-DC926E1552C6}"/>
              </a:ext>
            </a:extLst>
          </p:cNvPr>
          <p:cNvSpPr>
            <a:spLocks/>
          </p:cNvSpPr>
          <p:nvPr userDrawn="1"/>
        </p:nvSpPr>
        <p:spPr bwMode="auto">
          <a:xfrm>
            <a:off x="5395914" y="1907194"/>
            <a:ext cx="1419428" cy="1228098"/>
          </a:xfrm>
          <a:custGeom>
            <a:avLst/>
            <a:gdLst>
              <a:gd name="T0" fmla="*/ 0 w 811"/>
              <a:gd name="T1" fmla="*/ 713 h 713"/>
              <a:gd name="T2" fmla="*/ 355 w 811"/>
              <a:gd name="T3" fmla="*/ 0 h 713"/>
              <a:gd name="T4" fmla="*/ 811 w 811"/>
              <a:gd name="T5" fmla="*/ 335 h 713"/>
              <a:gd name="T6" fmla="*/ 0 w 811"/>
              <a:gd name="T7" fmla="*/ 713 h 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1" h="713">
                <a:moveTo>
                  <a:pt x="0" y="713"/>
                </a:moveTo>
                <a:lnTo>
                  <a:pt x="355" y="0"/>
                </a:lnTo>
                <a:lnTo>
                  <a:pt x="811" y="335"/>
                </a:lnTo>
                <a:lnTo>
                  <a:pt x="0" y="713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37" name="Freeform 34">
            <a:extLst>
              <a:ext uri="{FF2B5EF4-FFF2-40B4-BE49-F238E27FC236}">
                <a16:creationId xmlns:a16="http://schemas.microsoft.com/office/drawing/2014/main" id="{EED55ED6-6012-4AE7-9F42-5A28AFCB5F06}"/>
              </a:ext>
            </a:extLst>
          </p:cNvPr>
          <p:cNvSpPr>
            <a:spLocks/>
          </p:cNvSpPr>
          <p:nvPr userDrawn="1"/>
        </p:nvSpPr>
        <p:spPr bwMode="auto">
          <a:xfrm>
            <a:off x="5520180" y="3204189"/>
            <a:ext cx="1445681" cy="954231"/>
          </a:xfrm>
          <a:custGeom>
            <a:avLst/>
            <a:gdLst>
              <a:gd name="T0" fmla="*/ 0 w 826"/>
              <a:gd name="T1" fmla="*/ 250 h 554"/>
              <a:gd name="T2" fmla="*/ 826 w 826"/>
              <a:gd name="T3" fmla="*/ 0 h 554"/>
              <a:gd name="T4" fmla="*/ 824 w 826"/>
              <a:gd name="T5" fmla="*/ 554 h 554"/>
              <a:gd name="T6" fmla="*/ 0 w 826"/>
              <a:gd name="T7" fmla="*/ 250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6" h="554">
                <a:moveTo>
                  <a:pt x="0" y="250"/>
                </a:moveTo>
                <a:lnTo>
                  <a:pt x="826" y="0"/>
                </a:lnTo>
                <a:lnTo>
                  <a:pt x="824" y="554"/>
                </a:lnTo>
                <a:lnTo>
                  <a:pt x="0" y="250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38" name="Freeform 35">
            <a:extLst>
              <a:ext uri="{FF2B5EF4-FFF2-40B4-BE49-F238E27FC236}">
                <a16:creationId xmlns:a16="http://schemas.microsoft.com/office/drawing/2014/main" id="{C1620067-BFB9-4886-BCBE-ABA55D2C2090}"/>
              </a:ext>
            </a:extLst>
          </p:cNvPr>
          <p:cNvSpPr>
            <a:spLocks/>
          </p:cNvSpPr>
          <p:nvPr userDrawn="1"/>
        </p:nvSpPr>
        <p:spPr bwMode="auto">
          <a:xfrm>
            <a:off x="3015617" y="4118804"/>
            <a:ext cx="1230405" cy="1415843"/>
          </a:xfrm>
          <a:custGeom>
            <a:avLst/>
            <a:gdLst>
              <a:gd name="T0" fmla="*/ 703 w 703"/>
              <a:gd name="T1" fmla="*/ 0 h 822"/>
              <a:gd name="T2" fmla="*/ 388 w 703"/>
              <a:gd name="T3" fmla="*/ 822 h 822"/>
              <a:gd name="T4" fmla="*/ 0 w 703"/>
              <a:gd name="T5" fmla="*/ 421 h 822"/>
              <a:gd name="T6" fmla="*/ 703 w 703"/>
              <a:gd name="T7" fmla="*/ 0 h 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03" h="822">
                <a:moveTo>
                  <a:pt x="703" y="0"/>
                </a:moveTo>
                <a:lnTo>
                  <a:pt x="388" y="822"/>
                </a:lnTo>
                <a:lnTo>
                  <a:pt x="0" y="421"/>
                </a:lnTo>
                <a:lnTo>
                  <a:pt x="703" y="0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39" name="Freeform 36">
            <a:extLst>
              <a:ext uri="{FF2B5EF4-FFF2-40B4-BE49-F238E27FC236}">
                <a16:creationId xmlns:a16="http://schemas.microsoft.com/office/drawing/2014/main" id="{219CF115-28F8-4493-955E-9D6D6607366B}"/>
              </a:ext>
            </a:extLst>
          </p:cNvPr>
          <p:cNvSpPr>
            <a:spLocks/>
          </p:cNvSpPr>
          <p:nvPr userDrawn="1"/>
        </p:nvSpPr>
        <p:spPr bwMode="auto">
          <a:xfrm>
            <a:off x="5388913" y="4134305"/>
            <a:ext cx="1347669" cy="1286661"/>
          </a:xfrm>
          <a:custGeom>
            <a:avLst/>
            <a:gdLst>
              <a:gd name="T0" fmla="*/ 0 w 770"/>
              <a:gd name="T1" fmla="*/ 0 h 747"/>
              <a:gd name="T2" fmla="*/ 770 w 770"/>
              <a:gd name="T3" fmla="*/ 388 h 747"/>
              <a:gd name="T4" fmla="*/ 353 w 770"/>
              <a:gd name="T5" fmla="*/ 747 h 747"/>
              <a:gd name="T6" fmla="*/ 0 w 770"/>
              <a:gd name="T7" fmla="*/ 0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0" h="747">
                <a:moveTo>
                  <a:pt x="0" y="0"/>
                </a:moveTo>
                <a:lnTo>
                  <a:pt x="770" y="388"/>
                </a:lnTo>
                <a:lnTo>
                  <a:pt x="353" y="74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40" name="Freeform 37">
            <a:extLst>
              <a:ext uri="{FF2B5EF4-FFF2-40B4-BE49-F238E27FC236}">
                <a16:creationId xmlns:a16="http://schemas.microsoft.com/office/drawing/2014/main" id="{BA7E8E0A-A173-4CA5-87CA-CF40FE01AE61}"/>
              </a:ext>
            </a:extLst>
          </p:cNvPr>
          <p:cNvSpPr>
            <a:spLocks/>
          </p:cNvSpPr>
          <p:nvPr userDrawn="1"/>
        </p:nvSpPr>
        <p:spPr bwMode="auto">
          <a:xfrm>
            <a:off x="4349284" y="4351332"/>
            <a:ext cx="957370" cy="1376228"/>
          </a:xfrm>
          <a:custGeom>
            <a:avLst/>
            <a:gdLst>
              <a:gd name="T0" fmla="*/ 268 w 547"/>
              <a:gd name="T1" fmla="*/ 0 h 799"/>
              <a:gd name="T2" fmla="*/ 547 w 547"/>
              <a:gd name="T3" fmla="*/ 793 h 799"/>
              <a:gd name="T4" fmla="*/ 0 w 547"/>
              <a:gd name="T5" fmla="*/ 799 h 799"/>
              <a:gd name="T6" fmla="*/ 268 w 547"/>
              <a:gd name="T7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7" h="799">
                <a:moveTo>
                  <a:pt x="268" y="0"/>
                </a:moveTo>
                <a:lnTo>
                  <a:pt x="547" y="793"/>
                </a:lnTo>
                <a:lnTo>
                  <a:pt x="0" y="799"/>
                </a:lnTo>
                <a:lnTo>
                  <a:pt x="268" y="0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41" name="Oval 39">
            <a:extLst>
              <a:ext uri="{FF2B5EF4-FFF2-40B4-BE49-F238E27FC236}">
                <a16:creationId xmlns:a16="http://schemas.microsoft.com/office/drawing/2014/main" id="{31550443-46FD-4663-8832-54830A687C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32082" y="1610935"/>
            <a:ext cx="4165521" cy="4087345"/>
          </a:xfrm>
          <a:prstGeom prst="ellipse">
            <a:avLst/>
          </a:prstGeom>
          <a:noFill/>
          <a:ln w="23813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42" name="Oval 40">
            <a:extLst>
              <a:ext uri="{FF2B5EF4-FFF2-40B4-BE49-F238E27FC236}">
                <a16:creationId xmlns:a16="http://schemas.microsoft.com/office/drawing/2014/main" id="{E575FD71-CA3F-4C2A-877C-6123F90541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82838" y="1659163"/>
            <a:ext cx="4064008" cy="3990888"/>
          </a:xfrm>
          <a:prstGeom prst="ellipse">
            <a:avLst/>
          </a:prstGeom>
          <a:noFill/>
          <a:ln w="11113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43" name="Oval 41">
            <a:extLst>
              <a:ext uri="{FF2B5EF4-FFF2-40B4-BE49-F238E27FC236}">
                <a16:creationId xmlns:a16="http://schemas.microsoft.com/office/drawing/2014/main" id="{BC286F94-227F-495A-888A-5D6735A81A3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784971" y="1248615"/>
            <a:ext cx="757845" cy="742371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44" name="Oval 42">
            <a:extLst>
              <a:ext uri="{FF2B5EF4-FFF2-40B4-BE49-F238E27FC236}">
                <a16:creationId xmlns:a16="http://schemas.microsoft.com/office/drawing/2014/main" id="{CBB92787-3AA8-4436-B348-FBFD50D86D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154957" y="1946546"/>
            <a:ext cx="757845" cy="740648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45" name="Oval 43">
            <a:extLst>
              <a:ext uri="{FF2B5EF4-FFF2-40B4-BE49-F238E27FC236}">
                <a16:creationId xmlns:a16="http://schemas.microsoft.com/office/drawing/2014/main" id="{CE3E1FB7-EAB1-4E14-8232-8CED8422089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44684" y="1469697"/>
            <a:ext cx="754345" cy="742371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46" name="Oval 44">
            <a:extLst>
              <a:ext uri="{FF2B5EF4-FFF2-40B4-BE49-F238E27FC236}">
                <a16:creationId xmlns:a16="http://schemas.microsoft.com/office/drawing/2014/main" id="{BF3AAEDF-9DC1-4CA9-AE3B-BD267663D21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46014" y="2661706"/>
            <a:ext cx="754345" cy="740648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47" name="Oval 45">
            <a:extLst>
              <a:ext uri="{FF2B5EF4-FFF2-40B4-BE49-F238E27FC236}">
                <a16:creationId xmlns:a16="http://schemas.microsoft.com/office/drawing/2014/main" id="{21CBBAC9-CC10-48C8-B7D9-2F589F57D01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346284" y="4136021"/>
            <a:ext cx="754345" cy="744093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48" name="Oval 46">
            <a:extLst>
              <a:ext uri="{FF2B5EF4-FFF2-40B4-BE49-F238E27FC236}">
                <a16:creationId xmlns:a16="http://schemas.microsoft.com/office/drawing/2014/main" id="{CE7987C8-288C-4CCB-805D-F44C666B1B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257648" y="5178553"/>
            <a:ext cx="756095" cy="740648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49" name="Oval 47">
            <a:extLst>
              <a:ext uri="{FF2B5EF4-FFF2-40B4-BE49-F238E27FC236}">
                <a16:creationId xmlns:a16="http://schemas.microsoft.com/office/drawing/2014/main" id="{B8B35644-0375-4F79-A394-6EA8241A0A2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77050" y="5288744"/>
            <a:ext cx="754345" cy="745816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50" name="Oval 48">
            <a:extLst>
              <a:ext uri="{FF2B5EF4-FFF2-40B4-BE49-F238E27FC236}">
                <a16:creationId xmlns:a16="http://schemas.microsoft.com/office/drawing/2014/main" id="{BF9EDC2F-C147-4A2F-8086-DE3B3823004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60647" y="1506876"/>
            <a:ext cx="756095" cy="740648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51" name="Oval 49">
            <a:extLst>
              <a:ext uri="{FF2B5EF4-FFF2-40B4-BE49-F238E27FC236}">
                <a16:creationId xmlns:a16="http://schemas.microsoft.com/office/drawing/2014/main" id="{07EC6FC5-730C-403B-9A1D-7CB4C27B85C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011927" y="1265245"/>
            <a:ext cx="757845" cy="742371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52" name="Oval 50">
            <a:extLst>
              <a:ext uri="{FF2B5EF4-FFF2-40B4-BE49-F238E27FC236}">
                <a16:creationId xmlns:a16="http://schemas.microsoft.com/office/drawing/2014/main" id="{B3A2F692-FF88-4538-B688-E1B690E4C02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35321" y="2064501"/>
            <a:ext cx="759595" cy="740648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53" name="Oval 51">
            <a:extLst>
              <a:ext uri="{FF2B5EF4-FFF2-40B4-BE49-F238E27FC236}">
                <a16:creationId xmlns:a16="http://schemas.microsoft.com/office/drawing/2014/main" id="{359239A0-FC21-441E-808E-9899AACF8B8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715703" y="5220316"/>
            <a:ext cx="756095" cy="745816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54" name="Oval 52">
            <a:extLst>
              <a:ext uri="{FF2B5EF4-FFF2-40B4-BE49-F238E27FC236}">
                <a16:creationId xmlns:a16="http://schemas.microsoft.com/office/drawing/2014/main" id="{17741B9F-96E0-4DDE-B0D2-17ABD47A1D8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88716" y="2760702"/>
            <a:ext cx="757845" cy="744093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55" name="Oval 53">
            <a:extLst>
              <a:ext uri="{FF2B5EF4-FFF2-40B4-BE49-F238E27FC236}">
                <a16:creationId xmlns:a16="http://schemas.microsoft.com/office/drawing/2014/main" id="{4A871660-E201-4ADF-AB4D-3396BA6B55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1400" y="3524762"/>
            <a:ext cx="756095" cy="740648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56" name="Oval 54">
            <a:extLst>
              <a:ext uri="{FF2B5EF4-FFF2-40B4-BE49-F238E27FC236}">
                <a16:creationId xmlns:a16="http://schemas.microsoft.com/office/drawing/2014/main" id="{310ED6FB-77A5-439D-A81C-F0D726F9A5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047121" y="4846533"/>
            <a:ext cx="757845" cy="745816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1C0E1AA-A107-4017-A9FE-63C3442C20E9}"/>
              </a:ext>
            </a:extLst>
          </p:cNvPr>
          <p:cNvSpPr>
            <a:spLocks/>
          </p:cNvSpPr>
          <p:nvPr userDrawn="1"/>
        </p:nvSpPr>
        <p:spPr bwMode="auto">
          <a:xfrm>
            <a:off x="1793030" y="2198590"/>
            <a:ext cx="976622" cy="516732"/>
          </a:xfrm>
          <a:custGeom>
            <a:avLst/>
            <a:gdLst>
              <a:gd name="T0" fmla="*/ 137 w 558"/>
              <a:gd name="T1" fmla="*/ 0 h 300"/>
              <a:gd name="T2" fmla="*/ 558 w 558"/>
              <a:gd name="T3" fmla="*/ 300 h 300"/>
              <a:gd name="T4" fmla="*/ 0 w 558"/>
              <a:gd name="T5" fmla="*/ 178 h 300"/>
              <a:gd name="T6" fmla="*/ 137 w 558"/>
              <a:gd name="T7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8" h="300">
                <a:moveTo>
                  <a:pt x="137" y="0"/>
                </a:moveTo>
                <a:lnTo>
                  <a:pt x="558" y="300"/>
                </a:lnTo>
                <a:lnTo>
                  <a:pt x="0" y="178"/>
                </a:lnTo>
                <a:lnTo>
                  <a:pt x="13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28" name="Line 25">
            <a:extLst>
              <a:ext uri="{FF2B5EF4-FFF2-40B4-BE49-F238E27FC236}">
                <a16:creationId xmlns:a16="http://schemas.microsoft.com/office/drawing/2014/main" id="{E2047FAE-92CB-4245-A98F-E7CE58DFD0D7}"/>
              </a:ext>
            </a:extLst>
          </p:cNvPr>
          <p:cNvSpPr>
            <a:spLocks noChangeShapeType="1"/>
          </p:cNvSpPr>
          <p:nvPr userDrawn="1"/>
        </p:nvSpPr>
        <p:spPr bwMode="auto">
          <a:xfrm rot="21109548" flipV="1">
            <a:off x="1862306" y="1343978"/>
            <a:ext cx="141768" cy="222195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29" name="Line 26">
            <a:extLst>
              <a:ext uri="{FF2B5EF4-FFF2-40B4-BE49-F238E27FC236}">
                <a16:creationId xmlns:a16="http://schemas.microsoft.com/office/drawing/2014/main" id="{8E791646-A0B3-4236-8704-065783282496}"/>
              </a:ext>
            </a:extLst>
          </p:cNvPr>
          <p:cNvSpPr>
            <a:spLocks noChangeShapeType="1"/>
          </p:cNvSpPr>
          <p:nvPr userDrawn="1"/>
        </p:nvSpPr>
        <p:spPr bwMode="auto">
          <a:xfrm rot="21109548" flipV="1">
            <a:off x="2325417" y="1282145"/>
            <a:ext cx="817353" cy="418553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30" name="Line 27">
            <a:extLst>
              <a:ext uri="{FF2B5EF4-FFF2-40B4-BE49-F238E27FC236}">
                <a16:creationId xmlns:a16="http://schemas.microsoft.com/office/drawing/2014/main" id="{3AE4903C-6A9E-4003-8364-8475898E35BE}"/>
              </a:ext>
            </a:extLst>
          </p:cNvPr>
          <p:cNvSpPr>
            <a:spLocks noChangeShapeType="1"/>
          </p:cNvSpPr>
          <p:nvPr userDrawn="1"/>
        </p:nvSpPr>
        <p:spPr bwMode="auto">
          <a:xfrm rot="21109548" flipH="1" flipV="1">
            <a:off x="1040439" y="1836105"/>
            <a:ext cx="403932" cy="203514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31" name="Line 28">
            <a:extLst>
              <a:ext uri="{FF2B5EF4-FFF2-40B4-BE49-F238E27FC236}">
                <a16:creationId xmlns:a16="http://schemas.microsoft.com/office/drawing/2014/main" id="{5F6A6CBC-6943-4C83-A808-CF9EBD4EF6DD}"/>
              </a:ext>
            </a:extLst>
          </p:cNvPr>
          <p:cNvSpPr>
            <a:spLocks noChangeShapeType="1"/>
          </p:cNvSpPr>
          <p:nvPr userDrawn="1"/>
        </p:nvSpPr>
        <p:spPr bwMode="auto">
          <a:xfrm rot="21109548" flipH="1" flipV="1">
            <a:off x="1502543" y="1222118"/>
            <a:ext cx="220527" cy="399606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32" name="Line 29">
            <a:extLst>
              <a:ext uri="{FF2B5EF4-FFF2-40B4-BE49-F238E27FC236}">
                <a16:creationId xmlns:a16="http://schemas.microsoft.com/office/drawing/2014/main" id="{E7300F95-59CC-4F95-9175-E4E0AD659CEA}"/>
              </a:ext>
            </a:extLst>
          </p:cNvPr>
          <p:cNvSpPr>
            <a:spLocks noChangeShapeType="1"/>
          </p:cNvSpPr>
          <p:nvPr userDrawn="1"/>
        </p:nvSpPr>
        <p:spPr bwMode="auto">
          <a:xfrm rot="21109548" flipH="1">
            <a:off x="1372707" y="2614626"/>
            <a:ext cx="442806" cy="296260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57" name="Oval 55">
            <a:extLst>
              <a:ext uri="{FF2B5EF4-FFF2-40B4-BE49-F238E27FC236}">
                <a16:creationId xmlns:a16="http://schemas.microsoft.com/office/drawing/2014/main" id="{E44F4EED-22B8-4858-AC27-4C5E86516401}"/>
              </a:ext>
            </a:extLst>
          </p:cNvPr>
          <p:cNvSpPr>
            <a:spLocks noChangeArrowheads="1"/>
          </p:cNvSpPr>
          <p:nvPr userDrawn="1"/>
        </p:nvSpPr>
        <p:spPr bwMode="auto">
          <a:xfrm rot="21109548">
            <a:off x="1430987" y="1564908"/>
            <a:ext cx="1064133" cy="1045520"/>
          </a:xfrm>
          <a:prstGeom prst="ellipse">
            <a:avLst/>
          </a:prstGeom>
          <a:solidFill>
            <a:srgbClr val="FFFFFF"/>
          </a:solidFill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58" name="Oval 56">
            <a:extLst>
              <a:ext uri="{FF2B5EF4-FFF2-40B4-BE49-F238E27FC236}">
                <a16:creationId xmlns:a16="http://schemas.microsoft.com/office/drawing/2014/main" id="{26FF8DA4-C9BC-4390-B215-1F28B3841C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09140" y="4502906"/>
            <a:ext cx="1064133" cy="1043797"/>
          </a:xfrm>
          <a:prstGeom prst="ellipse">
            <a:avLst/>
          </a:prstGeom>
          <a:solidFill>
            <a:srgbClr val="FFFFFF"/>
          </a:solidFill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59" name="Oval 57">
            <a:extLst>
              <a:ext uri="{FF2B5EF4-FFF2-40B4-BE49-F238E27FC236}">
                <a16:creationId xmlns:a16="http://schemas.microsoft.com/office/drawing/2014/main" id="{394932F9-6A1A-433B-A07A-4B33E53E8B7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43445" y="5188437"/>
            <a:ext cx="1062384" cy="1045520"/>
          </a:xfrm>
          <a:prstGeom prst="ellipse">
            <a:avLst/>
          </a:prstGeom>
          <a:solidFill>
            <a:srgbClr val="FFFFFF"/>
          </a:solidFill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3A72284C-9626-43E2-8298-1A4E4D0D8564}"/>
              </a:ext>
            </a:extLst>
          </p:cNvPr>
          <p:cNvSpPr>
            <a:spLocks/>
          </p:cNvSpPr>
          <p:nvPr userDrawn="1"/>
        </p:nvSpPr>
        <p:spPr bwMode="auto">
          <a:xfrm rot="416841">
            <a:off x="6880506" y="2174809"/>
            <a:ext cx="939868" cy="473671"/>
          </a:xfrm>
          <a:custGeom>
            <a:avLst/>
            <a:gdLst>
              <a:gd name="T0" fmla="*/ 400 w 537"/>
              <a:gd name="T1" fmla="*/ 0 h 275"/>
              <a:gd name="T2" fmla="*/ 0 w 537"/>
              <a:gd name="T3" fmla="*/ 275 h 275"/>
              <a:gd name="T4" fmla="*/ 537 w 537"/>
              <a:gd name="T5" fmla="*/ 114 h 275"/>
              <a:gd name="T6" fmla="*/ 400 w 537"/>
              <a:gd name="T7" fmla="*/ 0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7" h="275">
                <a:moveTo>
                  <a:pt x="400" y="0"/>
                </a:moveTo>
                <a:lnTo>
                  <a:pt x="0" y="275"/>
                </a:lnTo>
                <a:lnTo>
                  <a:pt x="537" y="114"/>
                </a:lnTo>
                <a:lnTo>
                  <a:pt x="4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846AF4EF-D8DD-441B-A6B8-874B3DFE9260}"/>
              </a:ext>
            </a:extLst>
          </p:cNvPr>
          <p:cNvSpPr>
            <a:spLocks noChangeShapeType="1"/>
          </p:cNvSpPr>
          <p:nvPr userDrawn="1"/>
        </p:nvSpPr>
        <p:spPr bwMode="auto">
          <a:xfrm rot="416841" flipH="1" flipV="1">
            <a:off x="6836130" y="1461979"/>
            <a:ext cx="446403" cy="265848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13" name="Line 10">
            <a:extLst>
              <a:ext uri="{FF2B5EF4-FFF2-40B4-BE49-F238E27FC236}">
                <a16:creationId xmlns:a16="http://schemas.microsoft.com/office/drawing/2014/main" id="{A18EF314-57BC-4EC0-990B-B1FDCFC66A46}"/>
              </a:ext>
            </a:extLst>
          </p:cNvPr>
          <p:cNvSpPr>
            <a:spLocks noChangeShapeType="1"/>
          </p:cNvSpPr>
          <p:nvPr userDrawn="1"/>
        </p:nvSpPr>
        <p:spPr bwMode="auto">
          <a:xfrm rot="416841" flipH="1">
            <a:off x="7541026" y="1321658"/>
            <a:ext cx="97644" cy="243586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AC600D95-8109-4BA7-8869-8165206BF924}"/>
              </a:ext>
            </a:extLst>
          </p:cNvPr>
          <p:cNvSpPr>
            <a:spLocks noChangeShapeType="1"/>
          </p:cNvSpPr>
          <p:nvPr userDrawn="1"/>
        </p:nvSpPr>
        <p:spPr bwMode="auto">
          <a:xfrm rot="416841" flipV="1">
            <a:off x="8191171" y="1410643"/>
            <a:ext cx="497063" cy="328986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6580D8CA-B023-432E-AA4D-241FE9DF2E7A}"/>
              </a:ext>
            </a:extLst>
          </p:cNvPr>
          <p:cNvSpPr>
            <a:spLocks noChangeShapeType="1"/>
          </p:cNvSpPr>
          <p:nvPr userDrawn="1"/>
        </p:nvSpPr>
        <p:spPr bwMode="auto">
          <a:xfrm rot="416841">
            <a:off x="8196657" y="2116334"/>
            <a:ext cx="344204" cy="178426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16" name="Line 13">
            <a:extLst>
              <a:ext uri="{FF2B5EF4-FFF2-40B4-BE49-F238E27FC236}">
                <a16:creationId xmlns:a16="http://schemas.microsoft.com/office/drawing/2014/main" id="{E2C38056-D12F-42E0-BD5C-17C054231DC1}"/>
              </a:ext>
            </a:extLst>
          </p:cNvPr>
          <p:cNvSpPr>
            <a:spLocks noChangeShapeType="1"/>
          </p:cNvSpPr>
          <p:nvPr userDrawn="1"/>
        </p:nvSpPr>
        <p:spPr bwMode="auto">
          <a:xfrm rot="416841" flipH="1">
            <a:off x="7943982" y="2420279"/>
            <a:ext cx="75260" cy="344488"/>
          </a:xfrm>
          <a:prstGeom prst="line">
            <a:avLst/>
          </a:prstGeom>
          <a:noFill/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60" name="Oval 58">
            <a:extLst>
              <a:ext uri="{FF2B5EF4-FFF2-40B4-BE49-F238E27FC236}">
                <a16:creationId xmlns:a16="http://schemas.microsoft.com/office/drawing/2014/main" id="{8C3E246B-2FC4-40BB-BB3A-81C773C8120A}"/>
              </a:ext>
            </a:extLst>
          </p:cNvPr>
          <p:cNvSpPr>
            <a:spLocks noChangeArrowheads="1"/>
          </p:cNvSpPr>
          <p:nvPr userDrawn="1"/>
        </p:nvSpPr>
        <p:spPr bwMode="auto">
          <a:xfrm rot="416841">
            <a:off x="7191987" y="1485718"/>
            <a:ext cx="1064133" cy="1043797"/>
          </a:xfrm>
          <a:prstGeom prst="ellipse">
            <a:avLst/>
          </a:prstGeom>
          <a:solidFill>
            <a:srgbClr val="FFFFFF"/>
          </a:solidFill>
          <a:ln w="22225" cap="flat">
            <a:solidFill>
              <a:schemeClr val="accent4"/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61" name="Oval 59">
            <a:extLst>
              <a:ext uri="{FF2B5EF4-FFF2-40B4-BE49-F238E27FC236}">
                <a16:creationId xmlns:a16="http://schemas.microsoft.com/office/drawing/2014/main" id="{7A98C791-6CF3-45FC-A3B4-A7E1FB36D3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67261" y="3019888"/>
            <a:ext cx="1295162" cy="1269437"/>
          </a:xfrm>
          <a:prstGeom prst="ellipse">
            <a:avLst/>
          </a:prstGeom>
          <a:solidFill>
            <a:srgbClr val="FFFFFF"/>
          </a:solidFill>
          <a:ln w="58738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62" name="Oval 44">
            <a:extLst>
              <a:ext uri="{FF2B5EF4-FFF2-40B4-BE49-F238E27FC236}">
                <a16:creationId xmlns:a16="http://schemas.microsoft.com/office/drawing/2014/main" id="{15ED411C-52CD-42F6-8B95-71E40C9891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75763" y="4247986"/>
            <a:ext cx="754345" cy="740648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63" name="Oval 44">
            <a:extLst>
              <a:ext uri="{FF2B5EF4-FFF2-40B4-BE49-F238E27FC236}">
                <a16:creationId xmlns:a16="http://schemas.microsoft.com/office/drawing/2014/main" id="{52E40A9B-8B98-470A-8348-A27CC79162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06576" y="4732812"/>
            <a:ext cx="754345" cy="740648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  <p:sp>
        <p:nvSpPr>
          <p:cNvPr id="64" name="Oval 44">
            <a:extLst>
              <a:ext uri="{FF2B5EF4-FFF2-40B4-BE49-F238E27FC236}">
                <a16:creationId xmlns:a16="http://schemas.microsoft.com/office/drawing/2014/main" id="{1450AC90-1FBB-4D42-9A66-9FF83BC4DB8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29273" y="3398221"/>
            <a:ext cx="754345" cy="740648"/>
          </a:xfrm>
          <a:prstGeom prst="ellipse">
            <a:avLst/>
          </a:prstGeom>
          <a:solidFill>
            <a:srgbClr val="FFFFFF"/>
          </a:solidFill>
          <a:ln w="34925" cap="flat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4488" tIns="47244" rIns="94488" bIns="47244" numCol="1" anchor="t" anchorCtr="0" compatLnSpc="1">
            <a:prstTxWarp prst="textNoShape">
              <a:avLst/>
            </a:prstTxWarp>
          </a:bodyPr>
          <a:lstStyle/>
          <a:p>
            <a:endParaRPr lang="en-US" sz="1940"/>
          </a:p>
        </p:txBody>
      </p:sp>
    </p:spTree>
    <p:extLst>
      <p:ext uri="{BB962C8B-B14F-4D97-AF65-F5344CB8AC3E}">
        <p14:creationId xmlns:p14="http://schemas.microsoft.com/office/powerpoint/2010/main" val="309448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50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44850" rtl="0" eaLnBrk="1" latinLnBrk="0" hangingPunct="1">
        <a:lnSpc>
          <a:spcPct val="90000"/>
        </a:lnSpc>
        <a:spcBef>
          <a:spcPct val="0"/>
        </a:spcBef>
        <a:buNone/>
        <a:defRPr sz="45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6212" indent="-236212" algn="l" defTabSz="944850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2893" kern="1200">
          <a:solidFill>
            <a:schemeClr val="tx1"/>
          </a:solidFill>
          <a:latin typeface="+mn-lt"/>
          <a:ea typeface="+mn-ea"/>
          <a:cs typeface="+mn-cs"/>
        </a:defRPr>
      </a:lvl1pPr>
      <a:lvl2pPr marL="708637" indent="-236212" algn="l" defTabSz="944850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2pPr>
      <a:lvl3pPr marL="1181062" indent="-236212" algn="l" defTabSz="944850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2067" kern="1200">
          <a:solidFill>
            <a:schemeClr val="tx1"/>
          </a:solidFill>
          <a:latin typeface="+mn-lt"/>
          <a:ea typeface="+mn-ea"/>
          <a:cs typeface="+mn-cs"/>
        </a:defRPr>
      </a:lvl3pPr>
      <a:lvl4pPr marL="1653487" indent="-236212" algn="l" defTabSz="944850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4pPr>
      <a:lvl5pPr marL="2125911" indent="-236212" algn="l" defTabSz="944850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5pPr>
      <a:lvl6pPr marL="2598336" indent="-236212" algn="l" defTabSz="944850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6pPr>
      <a:lvl7pPr marL="3070761" indent="-236212" algn="l" defTabSz="944850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7pPr>
      <a:lvl8pPr marL="3543186" indent="-236212" algn="l" defTabSz="944850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8pPr>
      <a:lvl9pPr marL="4015610" indent="-236212" algn="l" defTabSz="944850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4850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1pPr>
      <a:lvl2pPr marL="472425" algn="l" defTabSz="944850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2pPr>
      <a:lvl3pPr marL="944850" algn="l" defTabSz="944850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3pPr>
      <a:lvl4pPr marL="1417274" algn="l" defTabSz="944850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99" algn="l" defTabSz="944850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5pPr>
      <a:lvl6pPr marL="2362124" algn="l" defTabSz="944850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6pPr>
      <a:lvl7pPr marL="2834549" algn="l" defTabSz="944850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7pPr>
      <a:lvl8pPr marL="3306973" algn="l" defTabSz="944850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8pPr>
      <a:lvl9pPr marL="3779398" algn="l" defTabSz="944850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236D4E59-1147-4884-A860-072793F789C9}"/>
              </a:ext>
            </a:extLst>
          </p:cNvPr>
          <p:cNvSpPr/>
          <p:nvPr/>
        </p:nvSpPr>
        <p:spPr>
          <a:xfrm>
            <a:off x="0" y="-191"/>
            <a:ext cx="9601200" cy="617498"/>
          </a:xfrm>
          <a:prstGeom prst="rect">
            <a:avLst/>
          </a:prstGeom>
          <a:gradFill>
            <a:gsLst>
              <a:gs pos="100000">
                <a:schemeClr val="accent5">
                  <a:lumMod val="75000"/>
                </a:schemeClr>
              </a:gs>
              <a:gs pos="4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618F525-612C-4B18-B05B-5C6ACE0E63A3}"/>
              </a:ext>
            </a:extLst>
          </p:cNvPr>
          <p:cNvSpPr txBox="1"/>
          <p:nvPr/>
        </p:nvSpPr>
        <p:spPr>
          <a:xfrm>
            <a:off x="144488" y="137778"/>
            <a:ext cx="6005050" cy="3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40" b="1" dirty="0">
                <a:solidFill>
                  <a:schemeClr val="bg1"/>
                </a:solidFill>
              </a:rPr>
              <a:t>Operation of an Early Intervention Program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854DF66-AD0B-45C5-97BE-29252E9A232B}"/>
              </a:ext>
            </a:extLst>
          </p:cNvPr>
          <p:cNvSpPr txBox="1"/>
          <p:nvPr/>
        </p:nvSpPr>
        <p:spPr>
          <a:xfrm>
            <a:off x="200921" y="911594"/>
            <a:ext cx="1290451" cy="6980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Outreach and referral: </a:t>
            </a:r>
            <a:r>
              <a:rPr lang="en-US" sz="827" dirty="0"/>
              <a:t>EI must locate and identify, as early as possible, eligible infants and toddlers who are in need of Part C services.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5E0F18-BBA4-4778-8636-709B00617CAD}"/>
              </a:ext>
            </a:extLst>
          </p:cNvPr>
          <p:cNvSpPr txBox="1"/>
          <p:nvPr/>
        </p:nvSpPr>
        <p:spPr>
          <a:xfrm>
            <a:off x="2425248" y="3624073"/>
            <a:ext cx="603369" cy="539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Social</a:t>
            </a:r>
          </a:p>
          <a:p>
            <a:pPr algn="ctr"/>
            <a:r>
              <a:rPr lang="en-US" sz="930" b="1" dirty="0"/>
              <a:t>Work</a:t>
            </a:r>
          </a:p>
          <a:p>
            <a:pPr algn="ctr"/>
            <a:r>
              <a:rPr lang="en-US" sz="930" b="1" dirty="0"/>
              <a:t>Services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A624EB6-D5DC-418F-B584-45E2070586C2}"/>
              </a:ext>
            </a:extLst>
          </p:cNvPr>
          <p:cNvSpPr txBox="1"/>
          <p:nvPr/>
        </p:nvSpPr>
        <p:spPr>
          <a:xfrm>
            <a:off x="4089465" y="1440564"/>
            <a:ext cx="603369" cy="391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Vision</a:t>
            </a:r>
          </a:p>
          <a:p>
            <a:pPr algn="ctr"/>
            <a:r>
              <a:rPr lang="en-US" sz="930" b="1" dirty="0"/>
              <a:t>Services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ED85925-9709-4CC3-866F-67980BFC2053}"/>
              </a:ext>
            </a:extLst>
          </p:cNvPr>
          <p:cNvSpPr txBox="1"/>
          <p:nvPr/>
        </p:nvSpPr>
        <p:spPr>
          <a:xfrm>
            <a:off x="6100788" y="1968869"/>
            <a:ext cx="862138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Family Training, Counseling, Home Visits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F1E1B0B-8313-4980-91E8-6492F5739D7E}"/>
              </a:ext>
            </a:extLst>
          </p:cNvPr>
          <p:cNvSpPr txBox="1"/>
          <p:nvPr/>
        </p:nvSpPr>
        <p:spPr>
          <a:xfrm>
            <a:off x="6523189" y="2839548"/>
            <a:ext cx="603369" cy="391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Health</a:t>
            </a:r>
          </a:p>
          <a:p>
            <a:pPr algn="ctr"/>
            <a:r>
              <a:rPr lang="en-US" sz="930" b="1" dirty="0"/>
              <a:t>Services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F261C0C-B928-4981-8024-0EC471F9EA9A}"/>
              </a:ext>
            </a:extLst>
          </p:cNvPr>
          <p:cNvSpPr txBox="1"/>
          <p:nvPr/>
        </p:nvSpPr>
        <p:spPr>
          <a:xfrm>
            <a:off x="3161228" y="1752324"/>
            <a:ext cx="959088" cy="23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Transportation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889542F-7B9C-4C11-88A8-7668EE50982C}"/>
              </a:ext>
            </a:extLst>
          </p:cNvPr>
          <p:cNvSpPr txBox="1"/>
          <p:nvPr/>
        </p:nvSpPr>
        <p:spPr>
          <a:xfrm>
            <a:off x="2407912" y="2943718"/>
            <a:ext cx="724016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Special Instruction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47A9DEC-830A-4DB5-9D83-1427F629ACED}"/>
              </a:ext>
            </a:extLst>
          </p:cNvPr>
          <p:cNvSpPr txBox="1"/>
          <p:nvPr/>
        </p:nvSpPr>
        <p:spPr>
          <a:xfrm>
            <a:off x="2525761" y="4404296"/>
            <a:ext cx="862138" cy="52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Sign &amp; Cued Language Services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B47685C-6778-4C2E-951F-6AB3A8D10A90}"/>
              </a:ext>
            </a:extLst>
          </p:cNvPr>
          <p:cNvSpPr txBox="1"/>
          <p:nvPr/>
        </p:nvSpPr>
        <p:spPr>
          <a:xfrm>
            <a:off x="3000030" y="5012267"/>
            <a:ext cx="862138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Service Coordination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C3455AD0-779F-413D-BB3F-75ECF565156A}"/>
              </a:ext>
            </a:extLst>
          </p:cNvPr>
          <p:cNvSpPr txBox="1"/>
          <p:nvPr/>
        </p:nvSpPr>
        <p:spPr>
          <a:xfrm>
            <a:off x="4553100" y="5484231"/>
            <a:ext cx="603369" cy="391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Physical</a:t>
            </a:r>
          </a:p>
          <a:p>
            <a:pPr algn="ctr"/>
            <a:r>
              <a:rPr lang="en-US" sz="930" b="1" dirty="0"/>
              <a:t>Therapy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A9D3E83D-F568-4A67-9AA7-F71FE19F45C9}"/>
              </a:ext>
            </a:extLst>
          </p:cNvPr>
          <p:cNvSpPr txBox="1"/>
          <p:nvPr/>
        </p:nvSpPr>
        <p:spPr>
          <a:xfrm>
            <a:off x="5202239" y="5390832"/>
            <a:ext cx="862138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Occupational Therapy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22F7E01-FE44-43C0-96D5-E5D89F5AA0C4}"/>
              </a:ext>
            </a:extLst>
          </p:cNvPr>
          <p:cNvSpPr txBox="1"/>
          <p:nvPr/>
        </p:nvSpPr>
        <p:spPr>
          <a:xfrm>
            <a:off x="5966412" y="4931387"/>
            <a:ext cx="645715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Nutrition Services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88187E6-B205-4709-8EE2-4E18B5A30A46}"/>
              </a:ext>
            </a:extLst>
          </p:cNvPr>
          <p:cNvSpPr txBox="1"/>
          <p:nvPr/>
        </p:nvSpPr>
        <p:spPr>
          <a:xfrm>
            <a:off x="6381769" y="4324404"/>
            <a:ext cx="694169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Nursing Services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10FA010-B226-49C9-89C3-7AF32D353F81}"/>
              </a:ext>
            </a:extLst>
          </p:cNvPr>
          <p:cNvSpPr txBox="1"/>
          <p:nvPr/>
        </p:nvSpPr>
        <p:spPr>
          <a:xfrm>
            <a:off x="6561800" y="3587122"/>
            <a:ext cx="694169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Medical Services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A62150-6480-4B8F-89D0-F68900AECFB1}"/>
              </a:ext>
            </a:extLst>
          </p:cNvPr>
          <p:cNvSpPr txBox="1"/>
          <p:nvPr/>
        </p:nvSpPr>
        <p:spPr>
          <a:xfrm>
            <a:off x="1426006" y="1674095"/>
            <a:ext cx="1047949" cy="784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43"/>
              </a:lnSpc>
            </a:pPr>
            <a:r>
              <a:rPr lang="en-US" sz="1137" dirty="0"/>
              <a:t>Local Interagency</a:t>
            </a:r>
          </a:p>
          <a:p>
            <a:pPr algn="ctr">
              <a:lnSpc>
                <a:spcPts val="1343"/>
              </a:lnSpc>
            </a:pPr>
            <a:r>
              <a:rPr lang="en-US" sz="1137" dirty="0"/>
              <a:t>and System</a:t>
            </a:r>
          </a:p>
          <a:p>
            <a:pPr algn="ctr">
              <a:lnSpc>
                <a:spcPts val="1343"/>
              </a:lnSpc>
            </a:pPr>
            <a:r>
              <a:rPr lang="en-US" sz="1137" dirty="0"/>
              <a:t>Coordination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C84686-8C5C-4534-ADD0-BCB35B0214F3}"/>
              </a:ext>
            </a:extLst>
          </p:cNvPr>
          <p:cNvSpPr txBox="1"/>
          <p:nvPr/>
        </p:nvSpPr>
        <p:spPr>
          <a:xfrm>
            <a:off x="7227699" y="1699208"/>
            <a:ext cx="1047949" cy="612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43"/>
              </a:lnSpc>
            </a:pPr>
            <a:r>
              <a:rPr lang="en-US" sz="1137" dirty="0"/>
              <a:t>Quality of</a:t>
            </a:r>
          </a:p>
          <a:p>
            <a:pPr algn="ctr">
              <a:lnSpc>
                <a:spcPts val="1343"/>
              </a:lnSpc>
            </a:pPr>
            <a:r>
              <a:rPr lang="en-US" sz="1137" dirty="0"/>
              <a:t>Services and</a:t>
            </a:r>
          </a:p>
          <a:p>
            <a:pPr algn="ctr">
              <a:lnSpc>
                <a:spcPts val="1343"/>
              </a:lnSpc>
            </a:pPr>
            <a:r>
              <a:rPr lang="en-US" sz="1137" dirty="0"/>
              <a:t>Providers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83500A-FE21-43C7-B8B9-F9E15A5E2E69}"/>
              </a:ext>
            </a:extLst>
          </p:cNvPr>
          <p:cNvSpPr txBox="1"/>
          <p:nvPr/>
        </p:nvSpPr>
        <p:spPr>
          <a:xfrm>
            <a:off x="1645648" y="5621037"/>
            <a:ext cx="1047949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43"/>
              </a:lnSpc>
            </a:pPr>
            <a:r>
              <a:rPr lang="en-US" sz="1137" dirty="0"/>
              <a:t>Accountability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3D0390-947D-4EDD-AD67-8C2EB02BD0BD}"/>
              </a:ext>
            </a:extLst>
          </p:cNvPr>
          <p:cNvSpPr txBox="1"/>
          <p:nvPr/>
        </p:nvSpPr>
        <p:spPr>
          <a:xfrm>
            <a:off x="7227699" y="4757069"/>
            <a:ext cx="1047949" cy="612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43"/>
              </a:lnSpc>
            </a:pPr>
            <a:r>
              <a:rPr lang="en-US" sz="1137" dirty="0"/>
              <a:t>Managing</a:t>
            </a:r>
          </a:p>
          <a:p>
            <a:pPr algn="ctr">
              <a:lnSpc>
                <a:spcPts val="1343"/>
              </a:lnSpc>
            </a:pPr>
            <a:r>
              <a:rPr lang="en-US" sz="1137" dirty="0"/>
              <a:t>Funding</a:t>
            </a:r>
          </a:p>
          <a:p>
            <a:pPr algn="ctr">
              <a:lnSpc>
                <a:spcPts val="1343"/>
              </a:lnSpc>
            </a:pPr>
            <a:r>
              <a:rPr lang="en-US" sz="1137" dirty="0"/>
              <a:t>Sources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2DD28A-E488-4C7D-B4CD-1770FC928140}"/>
              </a:ext>
            </a:extLst>
          </p:cNvPr>
          <p:cNvSpPr txBox="1"/>
          <p:nvPr/>
        </p:nvSpPr>
        <p:spPr>
          <a:xfrm>
            <a:off x="1905124" y="727337"/>
            <a:ext cx="1081788" cy="5746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Planned services: </a:t>
            </a:r>
            <a:r>
              <a:rPr lang="en-US" sz="827" dirty="0"/>
              <a:t>Services are planned to meet the specific needs of the child and family.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DDC19C-4997-44E8-AD89-353D9F05A96A}"/>
              </a:ext>
            </a:extLst>
          </p:cNvPr>
          <p:cNvSpPr txBox="1"/>
          <p:nvPr/>
        </p:nvSpPr>
        <p:spPr>
          <a:xfrm>
            <a:off x="225147" y="1788878"/>
            <a:ext cx="1100405" cy="9802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Assessment: </a:t>
            </a:r>
            <a:r>
              <a:rPr lang="en-US" sz="827" dirty="0"/>
              <a:t>An interdisciplinary team conducts observations of the child and interviews the caregivers to identify a child’s unique strengths and needs.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66D4A1-B691-43DD-A736-B03A343F4707}"/>
              </a:ext>
            </a:extLst>
          </p:cNvPr>
          <p:cNvSpPr txBox="1"/>
          <p:nvPr/>
        </p:nvSpPr>
        <p:spPr>
          <a:xfrm>
            <a:off x="191184" y="2944944"/>
            <a:ext cx="1676633" cy="7204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Transition planning: </a:t>
            </a:r>
            <a:r>
              <a:rPr lang="en-US" sz="827" dirty="0"/>
              <a:t>Before the child turns three, the EI team works with the family and local service providers to help the child and family transition to services beyond EI.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B6A307-B197-47BF-A15E-FCBC0007DC72}"/>
              </a:ext>
            </a:extLst>
          </p:cNvPr>
          <p:cNvSpPr txBox="1"/>
          <p:nvPr/>
        </p:nvSpPr>
        <p:spPr>
          <a:xfrm>
            <a:off x="3172474" y="773319"/>
            <a:ext cx="1895685" cy="4159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Case management: </a:t>
            </a:r>
            <a:r>
              <a:rPr lang="en-US" sz="827" dirty="0"/>
              <a:t>Families are assisted in accessing services and resources they need to support their child’s development.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519901B-859C-4997-A543-F74A359B180D}"/>
              </a:ext>
            </a:extLst>
          </p:cNvPr>
          <p:cNvSpPr txBox="1"/>
          <p:nvPr/>
        </p:nvSpPr>
        <p:spPr>
          <a:xfrm>
            <a:off x="5928265" y="838207"/>
            <a:ext cx="1267071" cy="5570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Family routines-based services: </a:t>
            </a:r>
            <a:r>
              <a:rPr lang="en-US" sz="827" dirty="0"/>
              <a:t>Strategies are incorporated into the child’s and family’s daily activities.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EE57D8-6B58-4C2F-9596-AC1EAE26FA92}"/>
              </a:ext>
            </a:extLst>
          </p:cNvPr>
          <p:cNvSpPr txBox="1"/>
          <p:nvPr/>
        </p:nvSpPr>
        <p:spPr>
          <a:xfrm>
            <a:off x="7358488" y="698321"/>
            <a:ext cx="1265232" cy="5570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Training: </a:t>
            </a:r>
            <a:r>
              <a:rPr lang="en-US" sz="827" dirty="0"/>
              <a:t>Staff receive additional training specific to serving children birth to 36 months and their families.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F240735-5A6D-4540-88FD-E4C448117FEE}"/>
              </a:ext>
            </a:extLst>
          </p:cNvPr>
          <p:cNvSpPr txBox="1"/>
          <p:nvPr/>
        </p:nvSpPr>
        <p:spPr>
          <a:xfrm>
            <a:off x="8771865" y="790838"/>
            <a:ext cx="848734" cy="11577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Certification/ Qualifications: </a:t>
            </a:r>
          </a:p>
          <a:p>
            <a:pPr>
              <a:lnSpc>
                <a:spcPts val="1137"/>
              </a:lnSpc>
            </a:pPr>
            <a:r>
              <a:rPr lang="en-US" sz="827" dirty="0"/>
              <a:t>Staff are licensed, certified, or credentialed in accordance with state laws and regulations.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693022-4F97-4B91-807B-A0F21696F531}"/>
              </a:ext>
            </a:extLst>
          </p:cNvPr>
          <p:cNvSpPr txBox="1"/>
          <p:nvPr/>
        </p:nvSpPr>
        <p:spPr>
          <a:xfrm>
            <a:off x="8589018" y="2166288"/>
            <a:ext cx="892401" cy="866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Community service location: </a:t>
            </a:r>
            <a:r>
              <a:rPr lang="en-US" sz="827" dirty="0"/>
              <a:t>Services are provided in settings where children live, learn, and play.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28185B-F516-423B-9BCE-AE89C2C820E3}"/>
              </a:ext>
            </a:extLst>
          </p:cNvPr>
          <p:cNvSpPr txBox="1"/>
          <p:nvPr/>
        </p:nvSpPr>
        <p:spPr>
          <a:xfrm>
            <a:off x="7491301" y="2783336"/>
            <a:ext cx="971599" cy="5570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Supervision: </a:t>
            </a:r>
            <a:r>
              <a:rPr lang="en-US" sz="827" dirty="0"/>
              <a:t>Required supervision of staff to ensure compliance and quality.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1E4CA2-06A4-4FF2-98C8-FC0CC3CF4D3B}"/>
              </a:ext>
            </a:extLst>
          </p:cNvPr>
          <p:cNvSpPr txBox="1"/>
          <p:nvPr/>
        </p:nvSpPr>
        <p:spPr>
          <a:xfrm>
            <a:off x="7595118" y="3543300"/>
            <a:ext cx="1777591" cy="5570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Third party payors: </a:t>
            </a:r>
            <a:r>
              <a:rPr lang="en-US" sz="827" dirty="0"/>
              <a:t>Contractors must bill Medicaid, CHIP, TRICARE and private insurance and follow up on claims and denials to ensure reimbursement.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FB3877B-B0A2-4E71-9618-215D8ABF3D1E}"/>
              </a:ext>
            </a:extLst>
          </p:cNvPr>
          <p:cNvSpPr txBox="1"/>
          <p:nvPr/>
        </p:nvSpPr>
        <p:spPr>
          <a:xfrm>
            <a:off x="8528803" y="4342760"/>
            <a:ext cx="1047949" cy="7204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Funding from local contributions: </a:t>
            </a:r>
            <a:r>
              <a:rPr lang="en-US" sz="827" dirty="0"/>
              <a:t>Contractors raise local contributions through grants and fundraisers.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A8FE2FA-760F-4527-9CE3-1DB76D912796}"/>
              </a:ext>
            </a:extLst>
          </p:cNvPr>
          <p:cNvSpPr txBox="1"/>
          <p:nvPr/>
        </p:nvSpPr>
        <p:spPr>
          <a:xfrm>
            <a:off x="8491479" y="5238600"/>
            <a:ext cx="944334" cy="10119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Family out-of-pocket contributions: </a:t>
            </a:r>
            <a:r>
              <a:rPr lang="en-US" sz="827" dirty="0"/>
              <a:t>Contractors bill the family for the post-insurance balance using a sliding scale based on income.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2F64D37-2A35-4AEC-AF55-6D808441AE57}"/>
              </a:ext>
            </a:extLst>
          </p:cNvPr>
          <p:cNvSpPr txBox="1"/>
          <p:nvPr/>
        </p:nvSpPr>
        <p:spPr>
          <a:xfrm>
            <a:off x="7254873" y="5852784"/>
            <a:ext cx="1047949" cy="5570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Entitlement to services: </a:t>
            </a:r>
            <a:r>
              <a:rPr lang="en-US" sz="827" dirty="0"/>
              <a:t>All eligible children must be served regardless of available funding.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27E034C-271F-485F-9479-F7973A2D8FA1}"/>
              </a:ext>
            </a:extLst>
          </p:cNvPr>
          <p:cNvSpPr txBox="1"/>
          <p:nvPr/>
        </p:nvSpPr>
        <p:spPr>
          <a:xfrm>
            <a:off x="6149538" y="5686824"/>
            <a:ext cx="965136" cy="6980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Payor of last resort: </a:t>
            </a:r>
            <a:r>
              <a:rPr lang="en-US" sz="827" dirty="0"/>
              <a:t>Costs not covered by a third party must be vouchered to the operational agency.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53588F-89F0-4FC6-B497-5DCEBB510ACE}"/>
              </a:ext>
            </a:extLst>
          </p:cNvPr>
          <p:cNvSpPr txBox="1"/>
          <p:nvPr/>
        </p:nvSpPr>
        <p:spPr>
          <a:xfrm>
            <a:off x="3552008" y="6250551"/>
            <a:ext cx="1516151" cy="6980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Measurable, functional goals: </a:t>
            </a:r>
            <a:r>
              <a:rPr lang="en-US" sz="827" dirty="0"/>
              <a:t>Goals are embedded in the family’s everyday routines and written in plain language so the family can monitor their child’s progress.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76AF5F5-70C3-48B0-8138-DF3C8EAAD08C}"/>
              </a:ext>
            </a:extLst>
          </p:cNvPr>
          <p:cNvSpPr txBox="1"/>
          <p:nvPr/>
        </p:nvSpPr>
        <p:spPr>
          <a:xfrm>
            <a:off x="2077762" y="6554500"/>
            <a:ext cx="1189786" cy="428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Eligibility determination: </a:t>
            </a:r>
            <a:r>
              <a:rPr lang="en-US" sz="827" dirty="0"/>
              <a:t>Eligibility is determined using a standardized tool.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C909B05-BC63-46D5-8D4A-8F7E3E2537FC}"/>
              </a:ext>
            </a:extLst>
          </p:cNvPr>
          <p:cNvSpPr txBox="1"/>
          <p:nvPr/>
        </p:nvSpPr>
        <p:spPr>
          <a:xfrm>
            <a:off x="262644" y="6254388"/>
            <a:ext cx="1256093" cy="7204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Data entry: </a:t>
            </a:r>
            <a:r>
              <a:rPr lang="en-US" sz="827" dirty="0"/>
              <a:t>Information </a:t>
            </a:r>
          </a:p>
          <a:p>
            <a:pPr>
              <a:lnSpc>
                <a:spcPts val="1137"/>
              </a:lnSpc>
            </a:pPr>
            <a:r>
              <a:rPr lang="en-US" sz="827" dirty="0"/>
              <a:t>is collected as part of required federal and state reporting as well as state and local planning and oversight.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C2918C1-72DC-492B-B5DD-40C74485111D}"/>
              </a:ext>
            </a:extLst>
          </p:cNvPr>
          <p:cNvSpPr txBox="1"/>
          <p:nvPr/>
        </p:nvSpPr>
        <p:spPr>
          <a:xfrm>
            <a:off x="177576" y="5518606"/>
            <a:ext cx="1228916" cy="5570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Family rights: </a:t>
            </a:r>
            <a:r>
              <a:rPr lang="en-US" sz="827" dirty="0"/>
              <a:t>Families </a:t>
            </a:r>
          </a:p>
          <a:p>
            <a:pPr>
              <a:lnSpc>
                <a:spcPts val="1137"/>
              </a:lnSpc>
            </a:pPr>
            <a:r>
              <a:rPr lang="en-US" sz="827" dirty="0"/>
              <a:t>and their children have rights, such as access to services and confidentiality.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285CCF8-A39B-42E2-936D-AE4E4F1A0CC6}"/>
              </a:ext>
            </a:extLst>
          </p:cNvPr>
          <p:cNvSpPr txBox="1"/>
          <p:nvPr/>
        </p:nvSpPr>
        <p:spPr>
          <a:xfrm>
            <a:off x="166986" y="4556486"/>
            <a:ext cx="1324386" cy="8391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Timely service provision: </a:t>
            </a:r>
            <a:r>
              <a:rPr lang="en-US" sz="827" dirty="0"/>
              <a:t>Contractors are held accountable for </a:t>
            </a:r>
            <a:br>
              <a:rPr lang="en-US" sz="827" dirty="0"/>
            </a:br>
            <a:r>
              <a:rPr lang="en-US" sz="827" dirty="0"/>
              <a:t>responding to referrals and providing planned services </a:t>
            </a:r>
            <a:br>
              <a:rPr lang="en-US" sz="827" dirty="0"/>
            </a:br>
            <a:r>
              <a:rPr lang="en-US" sz="827" dirty="0"/>
              <a:t>in a timely manner.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B9DDC91-F338-4E69-86D9-6B6700B0B469}"/>
              </a:ext>
            </a:extLst>
          </p:cNvPr>
          <p:cNvSpPr txBox="1"/>
          <p:nvPr/>
        </p:nvSpPr>
        <p:spPr>
          <a:xfrm>
            <a:off x="751865" y="3873424"/>
            <a:ext cx="1533743" cy="5746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37"/>
              </a:lnSpc>
            </a:pPr>
            <a:r>
              <a:rPr lang="en-US" sz="827" b="1" dirty="0"/>
              <a:t>Federal outcomes ratings: </a:t>
            </a:r>
            <a:r>
              <a:rPr lang="en-US" sz="827" dirty="0"/>
              <a:t>Targets are set and monitored to ensure service provision results in benefits to the child and family.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95A1016-14E9-42D4-8133-6532A7F73FA8}"/>
              </a:ext>
            </a:extLst>
          </p:cNvPr>
          <p:cNvSpPr txBox="1"/>
          <p:nvPr/>
        </p:nvSpPr>
        <p:spPr>
          <a:xfrm>
            <a:off x="4236404" y="3159666"/>
            <a:ext cx="1146949" cy="100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687"/>
              </a:lnSpc>
            </a:pPr>
            <a:r>
              <a:rPr lang="en-US" sz="2687" b="1" dirty="0"/>
              <a:t>Child</a:t>
            </a:r>
          </a:p>
          <a:p>
            <a:pPr algn="ctr">
              <a:lnSpc>
                <a:spcPts val="1447"/>
              </a:lnSpc>
            </a:pPr>
            <a:r>
              <a:rPr lang="en-US" sz="1343" dirty="0"/>
              <a:t>and</a:t>
            </a:r>
          </a:p>
          <a:p>
            <a:pPr algn="ctr">
              <a:lnSpc>
                <a:spcPts val="2687"/>
              </a:lnSpc>
            </a:pPr>
            <a:r>
              <a:rPr lang="en-US" sz="2687" b="1" dirty="0"/>
              <a:t>Family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B7809B-6219-4A4E-8E86-0ACFDC98D921}"/>
              </a:ext>
            </a:extLst>
          </p:cNvPr>
          <p:cNvSpPr txBox="1"/>
          <p:nvPr/>
        </p:nvSpPr>
        <p:spPr>
          <a:xfrm>
            <a:off x="7358488" y="6653185"/>
            <a:ext cx="19175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Insert your logo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55B01EB-B5B3-4458-A40F-FC4AA6FF4DBB}"/>
              </a:ext>
            </a:extLst>
          </p:cNvPr>
          <p:cNvSpPr txBox="1"/>
          <p:nvPr/>
        </p:nvSpPr>
        <p:spPr>
          <a:xfrm>
            <a:off x="4783595" y="1418312"/>
            <a:ext cx="745748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Assistive Technology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46EA4E8-BE7D-4B74-B8FC-A07240409911}"/>
              </a:ext>
            </a:extLst>
          </p:cNvPr>
          <p:cNvSpPr txBox="1"/>
          <p:nvPr/>
        </p:nvSpPr>
        <p:spPr>
          <a:xfrm>
            <a:off x="3655896" y="5466423"/>
            <a:ext cx="896033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Psychological Services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9064C9B-C0B1-42BF-B750-DBD9E056A86D}"/>
              </a:ext>
            </a:extLst>
          </p:cNvPr>
          <p:cNvSpPr txBox="1"/>
          <p:nvPr/>
        </p:nvSpPr>
        <p:spPr>
          <a:xfrm>
            <a:off x="2769920" y="2110977"/>
            <a:ext cx="685551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Speech- Language Pathology Services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A5B69DA-91D5-4DD8-B0B6-18EC769512A3}"/>
              </a:ext>
            </a:extLst>
          </p:cNvPr>
          <p:cNvSpPr txBox="1"/>
          <p:nvPr/>
        </p:nvSpPr>
        <p:spPr>
          <a:xfrm>
            <a:off x="5557869" y="1658309"/>
            <a:ext cx="745748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30" b="1" dirty="0"/>
              <a:t>Audiology Services</a:t>
            </a:r>
          </a:p>
        </p:txBody>
      </p:sp>
    </p:spTree>
    <p:extLst>
      <p:ext uri="{BB962C8B-B14F-4D97-AF65-F5344CB8AC3E}">
        <p14:creationId xmlns:p14="http://schemas.microsoft.com/office/powerpoint/2010/main" val="3516970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1116</TotalTime>
  <Words>493</Words>
  <Application>Microsoft Office PowerPoint</Application>
  <PresentationFormat>Custom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Drapela,Susan (HHSC)</dc:creator>
  <cp:lastModifiedBy>Maureen Greer</cp:lastModifiedBy>
  <cp:revision>157</cp:revision>
  <cp:lastPrinted>2020-01-15T16:24:26Z</cp:lastPrinted>
  <dcterms:created xsi:type="dcterms:W3CDTF">2019-12-09T20:39:20Z</dcterms:created>
  <dcterms:modified xsi:type="dcterms:W3CDTF">2020-05-15T20:50:48Z</dcterms:modified>
</cp:coreProperties>
</file>